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5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35.jpg"/><Relationship Id="rId4" Type="http://schemas.openxmlformats.org/officeDocument/2006/relationships/image" Target="../media/image32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hyperlink" Target="https://www.e-sfera.hr/dodatni-digitalni-sadrzaji/e514d826-076d-401b-b2c3-4eec8fd5c7f5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14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2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180" y="-2641206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6" name="Google Shape;22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 descr="Orange Circle Logo - Free image on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2742">
            <a:off x="7592661" y="1105671"/>
            <a:ext cx="4427437" cy="423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9408562" y="1553947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8427748" y="2263974"/>
            <a:ext cx="29955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TISKANI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SPOMENIK HRVATSKE PISMENOSTI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1960389" y="431380"/>
            <a:ext cx="77985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Zbog kojeg su otkrića knjige postale dostupnije? Koja je prva tiskana knjiga u svijetu? Navedi naziv prve hrvatske tiskane knjige.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434219" y="1606686"/>
            <a:ext cx="74004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MISAL PO ZAKONU RIMSKOGA DVORA – 1483. godine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75555" y="2240682"/>
            <a:ext cx="3784727" cy="245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600" y="2416199"/>
            <a:ext cx="2040558" cy="238534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742270" y="4779650"/>
            <a:ext cx="720410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prva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hrvatska tiskana knjiga – inkunabula/prvotisak – napisana glagoljicom i hrvatskim jezikom, </a:t>
            </a:r>
            <a:endParaRPr lang="hr-HR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tiskana </a:t>
            </a: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22. veljače 1483. godine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8503890" y="3558533"/>
            <a:ext cx="284325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INKUNABULE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knjige tiskane do 1501. godine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0650" y="4867449"/>
            <a:ext cx="1906255" cy="195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b="12809"/>
          <a:stretch/>
        </p:blipFill>
        <p:spPr>
          <a:xfrm>
            <a:off x="658015" y="594441"/>
            <a:ext cx="7826685" cy="5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5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 descr="Orange Circle Logo - Free image on Pixab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12742">
            <a:off x="7996074" y="1011681"/>
            <a:ext cx="4080276" cy="410575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 txBox="1"/>
          <p:nvPr/>
        </p:nvSpPr>
        <p:spPr>
          <a:xfrm>
            <a:off x="9087789" y="1068013"/>
            <a:ext cx="1567295" cy="588112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PONOVI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8682152" y="2299635"/>
            <a:ext cx="280326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Pregled najvažnijih spomenika hrvatske pismenosti nastali klesanjem, pisanjem (rukom) i tiskanjem.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48829" y="4759903"/>
            <a:ext cx="1906255" cy="1956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4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7407327" y="1583166"/>
            <a:ext cx="3814652" cy="37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 rotWithShape="1">
          <a:blip r:embed="rId4">
            <a:alphaModFix/>
          </a:blip>
          <a:srcRect b="4378"/>
          <a:stretch/>
        </p:blipFill>
        <p:spPr>
          <a:xfrm>
            <a:off x="776728" y="517848"/>
            <a:ext cx="6562210" cy="3764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/>
          <p:nvPr/>
        </p:nvSpPr>
        <p:spPr>
          <a:xfrm>
            <a:off x="8104814" y="2474721"/>
            <a:ext cx="244928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Napiši svoje ime glagoljicom, ali tušem i perom (guščjim) ili pisaljkom od trske.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4"/>
          <p:cNvPicPr preferRelativeResize="0"/>
          <p:nvPr/>
        </p:nvPicPr>
        <p:blipFill rotWithShape="1">
          <a:blip r:embed="rId5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56" name="Google Shape;256;p24"/>
          <p:cNvPicPr preferRelativeResize="0"/>
          <p:nvPr/>
        </p:nvPicPr>
        <p:blipFill rotWithShape="1">
          <a:blip r:embed="rId5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1977" y="4184326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4"/>
          <p:cNvSpPr txBox="1"/>
          <p:nvPr/>
        </p:nvSpPr>
        <p:spPr>
          <a:xfrm>
            <a:off x="8090368" y="1439785"/>
            <a:ext cx="2658248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UVJEŽBAVANJE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61" name="Google Shape;261;p24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20556" y="1577409"/>
            <a:ext cx="1075393" cy="97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24592" y="2219190"/>
            <a:ext cx="955874" cy="9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86353" y="2920913"/>
            <a:ext cx="792380" cy="88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281693" y="1594226"/>
            <a:ext cx="1075393" cy="97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168125" y="1579205"/>
            <a:ext cx="1075393" cy="97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304460" y="2213831"/>
            <a:ext cx="955874" cy="9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120773" y="2213831"/>
            <a:ext cx="955874" cy="9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020487" y="2916233"/>
            <a:ext cx="792380" cy="88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724583" y="2944887"/>
            <a:ext cx="792380" cy="88784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1086353" y="4711576"/>
            <a:ext cx="65534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A4 papir nacrtaj retke u koje ćeš pisati svoje ime. U manje kvadratiće okomito napiši svoje ime. U svaki redak ponovi slovo. Piši redak po redak.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22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22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4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22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66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822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88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822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822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932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822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754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822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76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822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944" y="1476800"/>
            <a:ext cx="12033056" cy="486647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5"/>
          <p:cNvSpPr txBox="1"/>
          <p:nvPr/>
        </p:nvSpPr>
        <p:spPr>
          <a:xfrm>
            <a:off x="470263" y="457200"/>
            <a:ext cx="72368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GLAGOLJICA – PRVO SLAVENSKO PISMO</a:t>
            </a:r>
            <a:endParaRPr sz="2000" b="1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b="6023"/>
          <a:stretch/>
        </p:blipFill>
        <p:spPr>
          <a:xfrm>
            <a:off x="1648528" y="191445"/>
            <a:ext cx="9152247" cy="656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b="10469"/>
          <a:stretch/>
        </p:blipFill>
        <p:spPr>
          <a:xfrm>
            <a:off x="1727066" y="188643"/>
            <a:ext cx="9687249" cy="6669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8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7269682" y="847762"/>
            <a:ext cx="4244953" cy="419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4" name="Google Shape;29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1977" y="4184326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7">
            <a:alphaModFix/>
          </a:blip>
          <a:srcRect l="15133" t="23051" r="73480" b="54385"/>
          <a:stretch/>
        </p:blipFill>
        <p:spPr>
          <a:xfrm>
            <a:off x="593871" y="1133981"/>
            <a:ext cx="1072661" cy="11957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7" name="Google Shape;297;p28"/>
          <p:cNvPicPr preferRelativeResize="0"/>
          <p:nvPr/>
        </p:nvPicPr>
        <p:blipFill rotWithShape="1">
          <a:blip r:embed="rId8">
            <a:alphaModFix/>
          </a:blip>
          <a:srcRect l="29760" t="22932" r="58682" b="54370"/>
          <a:stretch/>
        </p:blipFill>
        <p:spPr>
          <a:xfrm>
            <a:off x="576285" y="2544739"/>
            <a:ext cx="1090247" cy="12045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8" name="Google Shape;298;p28"/>
          <p:cNvPicPr preferRelativeResize="0"/>
          <p:nvPr/>
        </p:nvPicPr>
        <p:blipFill rotWithShape="1">
          <a:blip r:embed="rId9">
            <a:alphaModFix/>
          </a:blip>
          <a:srcRect l="44134" t="22870" r="44171" b="54212"/>
          <a:stretch/>
        </p:blipFill>
        <p:spPr>
          <a:xfrm>
            <a:off x="570976" y="3964290"/>
            <a:ext cx="1116623" cy="12309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9" name="Google Shape;299;p28"/>
          <p:cNvPicPr preferRelativeResize="0"/>
          <p:nvPr/>
        </p:nvPicPr>
        <p:blipFill rotWithShape="1">
          <a:blip r:embed="rId10">
            <a:alphaModFix/>
          </a:blip>
          <a:srcRect l="58704" t="22750" r="29722" b="54062"/>
          <a:stretch/>
        </p:blipFill>
        <p:spPr>
          <a:xfrm>
            <a:off x="4046149" y="1145898"/>
            <a:ext cx="1107831" cy="124850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00" name="Google Shape;300;p28"/>
          <p:cNvSpPr txBox="1"/>
          <p:nvPr/>
        </p:nvSpPr>
        <p:spPr>
          <a:xfrm>
            <a:off x="8479933" y="1818313"/>
            <a:ext cx="1793192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PONOVI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01" name="Google Shape;301;p28"/>
          <p:cNvPicPr preferRelativeResize="0"/>
          <p:nvPr/>
        </p:nvPicPr>
        <p:blipFill rotWithShape="1">
          <a:blip r:embed="rId11">
            <a:alphaModFix/>
          </a:blip>
          <a:srcRect l="73534" t="22757" r="15143" b="54677"/>
          <a:stretch/>
        </p:blipFill>
        <p:spPr>
          <a:xfrm>
            <a:off x="4063046" y="2697961"/>
            <a:ext cx="1129623" cy="126632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02" name="Google Shape;302;p28"/>
          <p:cNvSpPr txBox="1"/>
          <p:nvPr/>
        </p:nvSpPr>
        <p:spPr>
          <a:xfrm>
            <a:off x="1862072" y="1133981"/>
            <a:ext cx="158711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Prouči tekst o Bašćanskoj ploči, a potom provjeri činjenice.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1800780" y="2515256"/>
            <a:ext cx="158711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Poslušaj zvučne zapise o povijesti hrvatskoga jezika i ponovi najvažnije.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1862072" y="3982858"/>
            <a:ext cx="172072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Ponovi povijesne činjenice  rješavajući kvizove.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5327573" y="1094409"/>
            <a:ext cx="17434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Provjeri svoje znanje s pomoću nastavnih listića.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5342778" y="2896662"/>
            <a:ext cx="17876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Samovrednuj svoje znanje rješavajući izlaznu karticu.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28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t="24066" r="27775" b="26702"/>
          <a:stretch/>
        </p:blipFill>
        <p:spPr>
          <a:xfrm>
            <a:off x="7904638" y="2652625"/>
            <a:ext cx="2975040" cy="10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ponsor — UIC Summer Institute on Sustainability and Energy"/>
          <p:cNvPicPr preferRelativeResize="0"/>
          <p:nvPr/>
        </p:nvPicPr>
        <p:blipFill rotWithShape="1">
          <a:blip r:embed="rId3">
            <a:alphaModFix/>
          </a:blip>
          <a:srcRect t="19533" r="16995" b="-1"/>
          <a:stretch/>
        </p:blipFill>
        <p:spPr>
          <a:xfrm>
            <a:off x="6103088" y="0"/>
            <a:ext cx="6088912" cy="587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2657722" y="-2674895"/>
            <a:ext cx="6873789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descr="Orange Circle Logo - Free image on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2742">
            <a:off x="2697858" y="1169150"/>
            <a:ext cx="3814652" cy="37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 descr="e-sfera.hr ‐ platforma udžbenika Školske knjige"/>
          <p:cNvPicPr preferRelativeResize="0"/>
          <p:nvPr/>
        </p:nvPicPr>
        <p:blipFill rotWithShape="1">
          <a:blip r:embed="rId6">
            <a:alphaModFix/>
          </a:blip>
          <a:srcRect t="28233" b="28909"/>
          <a:stretch/>
        </p:blipFill>
        <p:spPr>
          <a:xfrm>
            <a:off x="8664962" y="5616266"/>
            <a:ext cx="2489706" cy="53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Orange Circle Logo - Free image on Pixab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30184" y="5090178"/>
            <a:ext cx="750775" cy="74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Orange Circle Logo - Free image on Pixaba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98836">
            <a:off x="40835" y="3635101"/>
            <a:ext cx="2895724" cy="28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3099" y="1225025"/>
            <a:ext cx="5654603" cy="345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10">
            <a:alphaModFix/>
          </a:blip>
          <a:srcRect l="35625" t="14872" r="35457" b="15641"/>
          <a:stretch/>
        </p:blipFill>
        <p:spPr>
          <a:xfrm rot="-460175">
            <a:off x="418089" y="3472335"/>
            <a:ext cx="2021580" cy="273241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8028404" y="1112781"/>
            <a:ext cx="354102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b="0" i="0" u="none" strike="noStrike" cap="none">
                <a:solidFill>
                  <a:srgbClr val="EF7A00"/>
                </a:solidFill>
                <a:latin typeface="Impact"/>
                <a:ea typeface="Impact"/>
                <a:cs typeface="Impact"/>
                <a:sym typeface="Impact"/>
              </a:rPr>
              <a:t>Početci hrvatske pismenosti</a:t>
            </a:r>
            <a:endParaRPr sz="4800" b="0" i="0" u="none" strike="noStrike" cap="none">
              <a:solidFill>
                <a:srgbClr val="EF7A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8" name="Google Shape;98;p14" descr="Orange Circle Logo - Free image on Pixaba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89274" y="4568354"/>
            <a:ext cx="1105121" cy="1091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 descr="Orange Circle Logo - Free image on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2742">
            <a:off x="6196462" y="1294149"/>
            <a:ext cx="4877330" cy="45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7664048" y="1789867"/>
            <a:ext cx="1750892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POVEŽI</a:t>
            </a:r>
            <a:endParaRPr sz="3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6">
            <a:alphaModFix/>
          </a:blip>
          <a:srcRect t="408" r="1529" b="790"/>
          <a:stretch/>
        </p:blipFill>
        <p:spPr>
          <a:xfrm rot="-180678">
            <a:off x="758953" y="628502"/>
            <a:ext cx="4106182" cy="550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7436751" y="2613141"/>
            <a:ext cx="270039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Koje su pismo i jezik u službenoj uporabi u Republici Hrvatskoj? Kako su Hrvati u prošlosti došli do svoga jezika i pisma?</a:t>
            </a:r>
            <a:endParaRPr sz="2400" dirty="0"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7833" y="1959161"/>
            <a:ext cx="2239556" cy="2298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790" y="924886"/>
            <a:ext cx="8054113" cy="457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 descr="Orange Circle Logo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12742">
            <a:off x="8005368" y="1172523"/>
            <a:ext cx="4196960" cy="3971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5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7174" y="4731850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8889854" y="1239555"/>
            <a:ext cx="2255236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PRIPREMI SE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8808953" y="2193110"/>
            <a:ext cx="284222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Pročitaj pozivnicu koju je Maja poslala Marku</a:t>
            </a: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si saznao/saznala iz pozivnice?</a:t>
            </a:r>
            <a: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6619716" y="394807"/>
            <a:ext cx="5494639" cy="542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8301" y="4822769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7"/>
          <p:cNvSpPr txBox="1"/>
          <p:nvPr/>
        </p:nvSpPr>
        <p:spPr>
          <a:xfrm>
            <a:off x="8543345" y="693583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7983314" y="1463560"/>
            <a:ext cx="38558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TROPISMENOST I TROJEZIČNOST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2090222" y="378711"/>
            <a:ext cx="516573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Promotri sljedeće tri riječi. Možeš li ih pročitati? Kojim su pismima pisane?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0847" y="1496148"/>
            <a:ext cx="16764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8">
            <a:alphaModFix/>
          </a:blip>
          <a:srcRect l="3313" r="-1"/>
          <a:stretch/>
        </p:blipFill>
        <p:spPr>
          <a:xfrm>
            <a:off x="561809" y="1603855"/>
            <a:ext cx="1669464" cy="654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/>
        </p:nvSpPr>
        <p:spPr>
          <a:xfrm>
            <a:off x="2567466" y="2340417"/>
            <a:ext cx="17121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glagoljica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4311624" y="2373304"/>
            <a:ext cx="22415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hrvatska ćirilica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787947" y="2328362"/>
            <a:ext cx="15710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latinica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7255961" y="2241644"/>
            <a:ext cx="234041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glagoljica (obla i uglata)</a:t>
            </a:r>
            <a:endParaRPr sz="24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hrvatska ćirilica (bosančica)</a:t>
            </a:r>
            <a:endParaRPr sz="24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latinica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9023372" y="3365028"/>
            <a:ext cx="2381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latinski jezik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staroslavenski jezik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hrvatski jezik     </a:t>
            </a:r>
            <a:endParaRPr sz="2400" dirty="0"/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6875" y="2758486"/>
            <a:ext cx="465761" cy="49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2156108" y="3323240"/>
            <a:ext cx="212351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najstarije je slavensko pismo koje je sastavio Konstantin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Ćiril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80416" y="2783771"/>
            <a:ext cx="465761" cy="49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4458818" y="3384586"/>
            <a:ext cx="183001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naziva se bosančica, a u upotrebi je od 12. stoljeća.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88058" y="1731896"/>
            <a:ext cx="163195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390842" y="3283313"/>
            <a:ext cx="169938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prvo pismo koje su Hrvati prihvatili u 7. stoljeću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33153" y="2809701"/>
            <a:ext cx="465761" cy="49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1040535" y="5538307"/>
            <a:ext cx="6895046" cy="97093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Hrvatska srednjovjekovna kultura ostvarivala se na latinskom, staroslavenskom i hrvatskom jeziku.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8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7118784" y="1030572"/>
            <a:ext cx="4286790" cy="423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400" y="4115656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8361572" y="2039037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2773214" y="3485795"/>
            <a:ext cx="22591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GLAGOLJICA</a:t>
            </a:r>
            <a:endParaRPr sz="2000" b="1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2110500" y="517848"/>
            <a:ext cx="49276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Koje je najstarije slavensko pismo? Napiši svoje ime tim pismom.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8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3894" y="1587444"/>
            <a:ext cx="4911975" cy="199140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7943829" y="2777909"/>
            <a:ext cx="26366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NAJSTARIJE SLAVENSKO PISMO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66538">
            <a:off x="2018959" y="3372116"/>
            <a:ext cx="1190735" cy="151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4200058" flipH="1">
            <a:off x="3962343" y="3423547"/>
            <a:ext cx="1145422" cy="145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610019" y="4585972"/>
            <a:ext cx="30044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dva tipa: obla i (hrvatska)  uglata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3944759" y="4585972"/>
            <a:ext cx="375313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azbuka – glagoljska abeceda, prema nazivima prvih dvaju slova: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r-H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buki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77" y="2250163"/>
            <a:ext cx="4091280" cy="226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1822" y="2329580"/>
            <a:ext cx="4070157" cy="212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 descr="Orange Circle Logo - Free image on Pixab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2742">
            <a:off x="7967235" y="1009706"/>
            <a:ext cx="4109485" cy="405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6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6">
            <a:alphaModFix/>
          </a:blip>
          <a:srcRect l="14204" t="54643" r="73268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1977" y="4184326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9121369" y="1744805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8524203" y="2625417"/>
            <a:ext cx="29955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996600"/>
                </a:solidFill>
                <a:latin typeface="Calibri"/>
                <a:ea typeface="Calibri"/>
                <a:cs typeface="Calibri"/>
                <a:sym typeface="Calibri"/>
              </a:rPr>
              <a:t>KLESANI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SPOMENICI HRVATSKE PISMENOSTI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1884805" y="591370"/>
            <a:ext cx="61171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Kojim su se trima tehnikama zapisivala hrvatska pisma?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1112967" y="4976964"/>
            <a:ext cx="77262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najstariji klesani spomenici na 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latinici</a:t>
            </a: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latinskome jeziku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749372" y="1618682"/>
            <a:ext cx="61917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- klesani, rukopisni i tiskani spomenici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0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7301892" y="1152998"/>
            <a:ext cx="4349022" cy="43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48688" y="-2626179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8333" y="4759903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8773377" y="1775852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7978630" y="3210258"/>
            <a:ext cx="299554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NAJVAŽNIJI KLESANI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SPOMENIK HRVATSKE PISMENOSTI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2135937" y="550286"/>
            <a:ext cx="62658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Što si dosad naučio/naučila o Bašćanskoj ploči? Zašto je Hrvatima važna Bašćanska ploča? Promotri umnu mapu.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0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80983" y="2377511"/>
            <a:ext cx="4525316" cy="361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1626047" y="1883345"/>
            <a:ext cx="54536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BAŠĆANSKA PLOČA– oko 1100. godine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8163737" y="2486309"/>
            <a:ext cx="29154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BAŠĆANSKA PLOČA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 descr="Orange Circle Logo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12742">
            <a:off x="7864442" y="1183021"/>
            <a:ext cx="3814652" cy="376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4">
            <a:alphaModFix/>
          </a:blip>
          <a:srcRect r="73268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4">
            <a:alphaModFix/>
          </a:blip>
          <a:srcRect l="14204" t="54643" r="73268"/>
          <a:stretch/>
        </p:blipFill>
        <p:spPr>
          <a:xfrm rot="5400000">
            <a:off x="2626180" y="-2626179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1977" y="4184326"/>
            <a:ext cx="1906255" cy="195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0063" y="594185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/>
        </p:nvSpPr>
        <p:spPr>
          <a:xfrm>
            <a:off x="8878223" y="2015929"/>
            <a:ext cx="1801211" cy="5847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NAUČI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8281055" y="2889949"/>
            <a:ext cx="29955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RUKOPISNI</a:t>
            </a:r>
            <a:r>
              <a:rPr lang="hr-HR" sz="2400" b="1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SPOMENICI HRVATSKE PISMENOSTI</a:t>
            </a:r>
            <a:endParaRPr sz="2400" b="1" dirty="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793" y="2357319"/>
            <a:ext cx="1738483" cy="199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9760" y="2186351"/>
            <a:ext cx="1506367" cy="2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85360" y="2283976"/>
            <a:ext cx="1415224" cy="2108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 txBox="1"/>
          <p:nvPr/>
        </p:nvSpPr>
        <p:spPr>
          <a:xfrm>
            <a:off x="3193173" y="273703"/>
            <a:ext cx="618976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Koji su najznačajniji rukopisni dokumenti?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Kakav bi dokument bio zakonik?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202452" y="1144818"/>
            <a:ext cx="22616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POVALJSKA LISTINA – 1250. godina</a:t>
            </a:r>
            <a:endParaRPr sz="2400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1"/>
          <p:cNvSpPr txBox="1"/>
          <p:nvPr/>
        </p:nvSpPr>
        <p:spPr>
          <a:xfrm>
            <a:off x="2721149" y="1117833"/>
            <a:ext cx="26180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VINODOLSKI ZAKONIK</a:t>
            </a: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– 1288. godina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5339234" y="1144816"/>
            <a:ext cx="23567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ŠIBENSKA MOLITVA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– 1347. godina</a:t>
            </a:r>
            <a:endParaRPr sz="2400" b="1" dirty="0">
              <a:solidFill>
                <a:srgbClr val="AC8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1"/>
          <p:cNvSpPr txBox="1"/>
          <p:nvPr/>
        </p:nvSpPr>
        <p:spPr>
          <a:xfrm>
            <a:off x="189888" y="4400570"/>
            <a:ext cx="29089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najstariji rukopisni spomenik pisan hrvatskom ćirilicom/bosančicom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2980551" y="4344577"/>
            <a:ext cx="250923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najstariji je cjelovito sačuvani pravni dokument napisan glagoljicom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5706719" y="4410787"/>
            <a:ext cx="274737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rgbClr val="AC8300"/>
                </a:solidFill>
                <a:latin typeface="Calibri"/>
                <a:ea typeface="Calibri"/>
                <a:cs typeface="Calibri"/>
                <a:sym typeface="Calibri"/>
              </a:rPr>
              <a:t>GOSPINA POHVALA </a:t>
            </a:r>
            <a:r>
              <a:rPr lang="hr-H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jedan je od prvih pjesničkih tekstova,  napisan na latinici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489</Words>
  <Application>Microsoft Office PowerPoint</Application>
  <PresentationFormat>Široki zaslon</PresentationFormat>
  <Paragraphs>69</Paragraphs>
  <Slides>16</Slides>
  <Notes>16</Notes>
  <HiddenSlides>3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Calibri</vt:lpstr>
      <vt:lpstr>Impact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cp:lastModifiedBy>Zrinka</cp:lastModifiedBy>
  <cp:revision>3</cp:revision>
  <dcterms:modified xsi:type="dcterms:W3CDTF">2020-09-11T18:03:02Z</dcterms:modified>
</cp:coreProperties>
</file>